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vi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58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47B2751-258B-1429-6FD9-42B3F66747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6BFF9B3-67F6-0696-7198-0F5C91EDEA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vi-VN"/>
              <a:t>Bấm để chỉnh sửa kiểu tiêu đề phụ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A61D2A8-39E0-AFF5-869C-95B4DF415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2D94FB56-83EE-E346-361E-770F74ADF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E41E33EC-1559-FB0E-45F0-004572E679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917269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8938CCF-FCA2-1EA9-814C-97AAF26D7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F163E6A5-1935-E279-5984-F4DD7B4C1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CDC712E2-FA42-C96F-3034-20FE11D0E8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833E1095-061A-082B-C1FB-2D8835E8A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E38CBC72-C7E1-0554-29E9-67F2CE862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426553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Dọc 1">
            <a:extLst>
              <a:ext uri="{FF2B5EF4-FFF2-40B4-BE49-F238E27FC236}">
                <a16:creationId xmlns:a16="http://schemas.microsoft.com/office/drawing/2014/main" id="{4639ABC3-9499-646A-1DE5-1E4914D2F7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Dọc 2">
            <a:extLst>
              <a:ext uri="{FF2B5EF4-FFF2-40B4-BE49-F238E27FC236}">
                <a16:creationId xmlns:a16="http://schemas.microsoft.com/office/drawing/2014/main" id="{86502276-D89E-84D9-7151-24723188C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01AEA6D8-BD5F-D0B3-624B-9A111266C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6F7524CD-0D50-FB71-1CB8-22647664A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3C439D12-3809-4D2C-1DAA-AF18FB19D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864015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A927043-332C-99B8-F0AE-DDF67006D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C8C51D57-1D22-B5F8-2955-86D7C6E88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6FEFD89E-F637-FEC1-F0B1-C9FEBAEB6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C5571DA4-A687-FF63-2359-969F76171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3C467C8D-44D7-6A2C-5C29-856512023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861199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73475B4-FE13-E14C-9894-5CEDD7B1AF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8F2E543D-12B2-D179-96BA-07C172CD6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1DA2DF20-C0B5-64DB-2D2A-E2B1A5BD5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A94F4FAD-E359-2E71-B81B-9136AC24A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D56662E1-EB96-399B-8179-7FCE42B4A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61967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89E712A-142D-8DA5-737E-2726ABD30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A1E054C4-DDA6-4288-1D2A-2449698B71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5BC8A21F-16BB-25F6-1393-F7F1ED305B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DF509C55-38EA-B557-F6A8-B5F7EEE27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B4D89851-5190-4974-6C0D-5EB4097D3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0043EE9D-EE53-F6D6-E803-97D2AA400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45654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74F1B5EF-7A7C-849F-EAB8-8D8289EA2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3F7B4F9F-DB57-F1C4-7A1D-999D495B8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hỗ dành sẵn cho Nội dung 3">
            <a:extLst>
              <a:ext uri="{FF2B5EF4-FFF2-40B4-BE49-F238E27FC236}">
                <a16:creationId xmlns:a16="http://schemas.microsoft.com/office/drawing/2014/main" id="{1D3ED028-CF63-C709-3A8D-F3B28F19BE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5" name="Chỗ dành sẵn cho Văn bản 4">
            <a:extLst>
              <a:ext uri="{FF2B5EF4-FFF2-40B4-BE49-F238E27FC236}">
                <a16:creationId xmlns:a16="http://schemas.microsoft.com/office/drawing/2014/main" id="{0BC75F23-0A4F-58BF-6E32-FFA6A2CBB5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hỗ dành sẵn cho Nội dung 5">
            <a:extLst>
              <a:ext uri="{FF2B5EF4-FFF2-40B4-BE49-F238E27FC236}">
                <a16:creationId xmlns:a16="http://schemas.microsoft.com/office/drawing/2014/main" id="{B96EAF1D-F759-B0BF-8BCC-009BFA0ED1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7" name="Chỗ dành sẵn cho Ngày tháng 6">
            <a:extLst>
              <a:ext uri="{FF2B5EF4-FFF2-40B4-BE49-F238E27FC236}">
                <a16:creationId xmlns:a16="http://schemas.microsoft.com/office/drawing/2014/main" id="{423EED0E-3DEE-0E8E-080F-C9F3064D7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8" name="Chỗ dành sẵn cho Chân trang 7">
            <a:extLst>
              <a:ext uri="{FF2B5EF4-FFF2-40B4-BE49-F238E27FC236}">
                <a16:creationId xmlns:a16="http://schemas.microsoft.com/office/drawing/2014/main" id="{13C2D56E-52D5-0133-A174-C62F757B9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Chỗ dành sẵn cho Số hiệu Bản chiếu 8">
            <a:extLst>
              <a:ext uri="{FF2B5EF4-FFF2-40B4-BE49-F238E27FC236}">
                <a16:creationId xmlns:a16="http://schemas.microsoft.com/office/drawing/2014/main" id="{AF06E38B-4140-A57A-7F71-A26F6C758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017639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119B5D41-B4D5-5888-242B-2E5C3FE40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gày tháng 2">
            <a:extLst>
              <a:ext uri="{FF2B5EF4-FFF2-40B4-BE49-F238E27FC236}">
                <a16:creationId xmlns:a16="http://schemas.microsoft.com/office/drawing/2014/main" id="{348EC2AC-5044-D072-33A3-1074A2B0D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4" name="Chỗ dành sẵn cho Chân trang 3">
            <a:extLst>
              <a:ext uri="{FF2B5EF4-FFF2-40B4-BE49-F238E27FC236}">
                <a16:creationId xmlns:a16="http://schemas.microsoft.com/office/drawing/2014/main" id="{02569549-208F-2806-F02D-85D577E20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Chỗ dành sẵn cho Số hiệu Bản chiếu 4">
            <a:extLst>
              <a:ext uri="{FF2B5EF4-FFF2-40B4-BE49-F238E27FC236}">
                <a16:creationId xmlns:a16="http://schemas.microsoft.com/office/drawing/2014/main" id="{10CCE726-C38A-34FA-FC96-1B665F875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432553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Ngày tháng 1">
            <a:extLst>
              <a:ext uri="{FF2B5EF4-FFF2-40B4-BE49-F238E27FC236}">
                <a16:creationId xmlns:a16="http://schemas.microsoft.com/office/drawing/2014/main" id="{208E37A0-09FF-D164-0027-A4E7D8582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3" name="Chỗ dành sẵn cho Chân trang 2">
            <a:extLst>
              <a:ext uri="{FF2B5EF4-FFF2-40B4-BE49-F238E27FC236}">
                <a16:creationId xmlns:a16="http://schemas.microsoft.com/office/drawing/2014/main" id="{2F483C7F-638A-6D55-292D-8E90A9244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130C46F6-BA53-F176-4130-602CE13DE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5528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C1D515C-364C-5A26-9B56-0F450F7BF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34B65D59-D313-1D3C-5287-2649386E9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BEB1DF5E-0349-E0CD-2314-38756A3FDE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E747FD0E-75BC-1E09-9927-247503BDA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5D44F3ED-CD4C-B6CF-5B01-2E446D5E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9DA4D77D-CCCD-0CEF-50FC-656E6CA82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75898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46D195A-A44F-AEDB-B028-CA7D0165B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Hình ảnh 2">
            <a:extLst>
              <a:ext uri="{FF2B5EF4-FFF2-40B4-BE49-F238E27FC236}">
                <a16:creationId xmlns:a16="http://schemas.microsoft.com/office/drawing/2014/main" id="{E30B8858-E7CB-0FEF-6AD0-D8C01E2E2A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vi-VN"/>
          </a:p>
        </p:txBody>
      </p:sp>
      <p:sp>
        <p:nvSpPr>
          <p:cNvPr id="4" name="Chỗ dành sẵn cho Văn bản 3">
            <a:extLst>
              <a:ext uri="{FF2B5EF4-FFF2-40B4-BE49-F238E27FC236}">
                <a16:creationId xmlns:a16="http://schemas.microsoft.com/office/drawing/2014/main" id="{E1BA5527-6421-1A4C-13B4-5D4BAD4CCD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5" name="Chỗ dành sẵn cho Ngày tháng 4">
            <a:extLst>
              <a:ext uri="{FF2B5EF4-FFF2-40B4-BE49-F238E27FC236}">
                <a16:creationId xmlns:a16="http://schemas.microsoft.com/office/drawing/2014/main" id="{033E3D9A-D90B-7253-4551-ED3281059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6" name="Chỗ dành sẵn cho Chân trang 5">
            <a:extLst>
              <a:ext uri="{FF2B5EF4-FFF2-40B4-BE49-F238E27FC236}">
                <a16:creationId xmlns:a16="http://schemas.microsoft.com/office/drawing/2014/main" id="{4FDA827F-3E13-7EA2-F456-6C09EF1E4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Chỗ dành sẵn cho Số hiệu Bản chiếu 6">
            <a:extLst>
              <a:ext uri="{FF2B5EF4-FFF2-40B4-BE49-F238E27FC236}">
                <a16:creationId xmlns:a16="http://schemas.microsoft.com/office/drawing/2014/main" id="{78E7C373-A65C-C5A8-3AE6-29BF60D55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40326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hỗ dành sẵn cho Tiêu đề 1">
            <a:extLst>
              <a:ext uri="{FF2B5EF4-FFF2-40B4-BE49-F238E27FC236}">
                <a16:creationId xmlns:a16="http://schemas.microsoft.com/office/drawing/2014/main" id="{A722A077-EE89-7256-99C3-D3C98685C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E2BE662E-B662-E111-1DBA-088B96B83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</a:p>
        </p:txBody>
      </p:sp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27608026-282D-A4FF-37E1-18EDB57B43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0FEA4FB-6557-47CC-BF28-4DB83D9749F7}" type="datetimeFigureOut">
              <a:rPr lang="vi-VN" smtClean="0"/>
              <a:t>11/10/2025</a:t>
            </a:fld>
            <a:endParaRPr lang="vi-VN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34964810-71BD-C006-4370-5F16BE0C30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vi-VN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16ACB20E-5E6E-2FE6-933E-6E78919739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8CC188-C543-4CB0-AAB9-2DB31FA9736E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580799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vi-V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Kiểu 3D 22" descr="Cpu">
                <a:extLst>
                  <a:ext uri="{FF2B5EF4-FFF2-40B4-BE49-F238E27FC236}">
                    <a16:creationId xmlns:a16="http://schemas.microsoft.com/office/drawing/2014/main" id="{86CFB18C-3B39-D708-B9A9-6763DDA1D44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57025070"/>
                  </p:ext>
                </p:extLst>
              </p:nvPr>
            </p:nvGraphicFramePr>
            <p:xfrm rot="16200000">
              <a:off x="8729970" y="2945799"/>
              <a:ext cx="3970608" cy="2482709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3970608" cy="2482709"/>
                    </a:xfrm>
                    <a:prstGeom prst="rect">
                      <a:avLst/>
                    </a:prstGeom>
                  </am3d:spPr>
                  <am3d:camera>
                    <am3d:pos x="0" y="0" z="665661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99999" d="1000000"/>
                    <am3d:preTrans dx="0" dy="-5566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859559" ay="-905282" az="-53319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8535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Kiểu 3D 22" descr="Cpu">
                <a:extLst>
                  <a:ext uri="{FF2B5EF4-FFF2-40B4-BE49-F238E27FC236}">
                    <a16:creationId xmlns:a16="http://schemas.microsoft.com/office/drawing/2014/main" id="{86CFB18C-3B39-D708-B9A9-6763DDA1D44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8729970" y="2945799"/>
                <a:ext cx="3970608" cy="2482709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Hình chữ nhật 21">
            <a:extLst>
              <a:ext uri="{FF2B5EF4-FFF2-40B4-BE49-F238E27FC236}">
                <a16:creationId xmlns:a16="http://schemas.microsoft.com/office/drawing/2014/main" id="{56B201AD-D9E2-A11C-24A4-D9FEB2CA8D2B}"/>
              </a:ext>
            </a:extLst>
          </p:cNvPr>
          <p:cNvSpPr/>
          <p:nvPr/>
        </p:nvSpPr>
        <p:spPr>
          <a:xfrm>
            <a:off x="7203021" y="2914663"/>
            <a:ext cx="2923958" cy="2308324"/>
          </a:xfrm>
          <a:prstGeom prst="rect">
            <a:avLst/>
          </a:prstGeom>
          <a:solidFill>
            <a:schemeClr val="bg1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1" name="Hình chữ nhật 20">
            <a:extLst>
              <a:ext uri="{FF2B5EF4-FFF2-40B4-BE49-F238E27FC236}">
                <a16:creationId xmlns:a16="http://schemas.microsoft.com/office/drawing/2014/main" id="{3F72CB46-EDC3-784A-EF62-A961EAD23AD1}"/>
              </a:ext>
            </a:extLst>
          </p:cNvPr>
          <p:cNvSpPr/>
          <p:nvPr/>
        </p:nvSpPr>
        <p:spPr>
          <a:xfrm>
            <a:off x="7178040" y="2024516"/>
            <a:ext cx="2948939" cy="774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20" name="Hình chữ nhật 19">
            <a:extLst>
              <a:ext uri="{FF2B5EF4-FFF2-40B4-BE49-F238E27FC236}">
                <a16:creationId xmlns:a16="http://schemas.microsoft.com/office/drawing/2014/main" id="{3BD6AC00-602D-ABDB-7D87-163F7359F1AC}"/>
              </a:ext>
            </a:extLst>
          </p:cNvPr>
          <p:cNvSpPr/>
          <p:nvPr/>
        </p:nvSpPr>
        <p:spPr>
          <a:xfrm>
            <a:off x="7178039" y="972300"/>
            <a:ext cx="2948941" cy="90678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9" name="Hình chữ nhật 18">
            <a:extLst>
              <a:ext uri="{FF2B5EF4-FFF2-40B4-BE49-F238E27FC236}">
                <a16:creationId xmlns:a16="http://schemas.microsoft.com/office/drawing/2014/main" id="{781B1AB6-91F3-4E3E-4806-FA0D11ED6E22}"/>
              </a:ext>
            </a:extLst>
          </p:cNvPr>
          <p:cNvSpPr/>
          <p:nvPr/>
        </p:nvSpPr>
        <p:spPr>
          <a:xfrm>
            <a:off x="3161452" y="3262327"/>
            <a:ext cx="3854872" cy="2570745"/>
          </a:xfrm>
          <a:prstGeom prst="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8" name="Hình chữ nhật 17">
            <a:extLst>
              <a:ext uri="{FF2B5EF4-FFF2-40B4-BE49-F238E27FC236}">
                <a16:creationId xmlns:a16="http://schemas.microsoft.com/office/drawing/2014/main" id="{946A259C-6880-844A-0F20-D508F87507F6}"/>
              </a:ext>
            </a:extLst>
          </p:cNvPr>
          <p:cNvSpPr/>
          <p:nvPr/>
        </p:nvSpPr>
        <p:spPr>
          <a:xfrm>
            <a:off x="3259667" y="960120"/>
            <a:ext cx="3758352" cy="212956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7" name="Hình chữ nhật 16">
            <a:extLst>
              <a:ext uri="{FF2B5EF4-FFF2-40B4-BE49-F238E27FC236}">
                <a16:creationId xmlns:a16="http://schemas.microsoft.com/office/drawing/2014/main" id="{81CD45F9-F80B-687B-9063-E7953A298C52}"/>
              </a:ext>
            </a:extLst>
          </p:cNvPr>
          <p:cNvSpPr/>
          <p:nvPr/>
        </p:nvSpPr>
        <p:spPr>
          <a:xfrm>
            <a:off x="296333" y="2798816"/>
            <a:ext cx="2733039" cy="3034257"/>
          </a:xfrm>
          <a:prstGeom prst="rect">
            <a:avLst/>
          </a:prstGeom>
          <a:solidFill>
            <a:schemeClr val="bg1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16" name="Hình chữ nhật 15">
            <a:extLst>
              <a:ext uri="{FF2B5EF4-FFF2-40B4-BE49-F238E27FC236}">
                <a16:creationId xmlns:a16="http://schemas.microsoft.com/office/drawing/2014/main" id="{86276E3A-5FD2-5E16-AB5B-3689F6FF1B1D}"/>
              </a:ext>
            </a:extLst>
          </p:cNvPr>
          <p:cNvSpPr/>
          <p:nvPr/>
        </p:nvSpPr>
        <p:spPr>
          <a:xfrm>
            <a:off x="296332" y="1024927"/>
            <a:ext cx="2865120" cy="1645920"/>
          </a:xfrm>
          <a:prstGeom prst="rect">
            <a:avLst/>
          </a:prstGeom>
          <a:solidFill>
            <a:schemeClr val="bg1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vi-VN"/>
          </a:p>
        </p:txBody>
      </p:sp>
      <p:sp>
        <p:nvSpPr>
          <p:cNvPr id="4" name="Hộp Văn bản 3">
            <a:extLst>
              <a:ext uri="{FF2B5EF4-FFF2-40B4-BE49-F238E27FC236}">
                <a16:creationId xmlns:a16="http://schemas.microsoft.com/office/drawing/2014/main" id="{5B5904A6-654E-094B-007D-55C2C4DDBEFC}"/>
              </a:ext>
            </a:extLst>
          </p:cNvPr>
          <p:cNvSpPr txBox="1"/>
          <p:nvPr/>
        </p:nvSpPr>
        <p:spPr>
          <a:xfrm>
            <a:off x="2040467" y="381001"/>
            <a:ext cx="85682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dirty="0" err="1">
                <a:latin typeface="+mj-lt"/>
              </a:rPr>
              <a:t>Chapter</a:t>
            </a:r>
            <a:r>
              <a:rPr lang="vi-VN" sz="2000" dirty="0">
                <a:latin typeface="+mj-lt"/>
              </a:rPr>
              <a:t> 2: </a:t>
            </a:r>
            <a:r>
              <a:rPr lang="vi-VN" sz="2000" dirty="0" err="1">
                <a:latin typeface="+mj-lt"/>
              </a:rPr>
              <a:t>Variables</a:t>
            </a:r>
            <a:r>
              <a:rPr lang="vi-VN" sz="2000" dirty="0">
                <a:latin typeface="+mj-lt"/>
              </a:rPr>
              <a:t>, </a:t>
            </a:r>
            <a:r>
              <a:rPr lang="vi-VN" sz="2000" dirty="0" err="1">
                <a:latin typeface="+mj-lt"/>
              </a:rPr>
              <a:t>Expressions</a:t>
            </a:r>
            <a:r>
              <a:rPr lang="vi-VN" sz="2000" dirty="0">
                <a:latin typeface="+mj-lt"/>
              </a:rPr>
              <a:t>, </a:t>
            </a:r>
            <a:r>
              <a:rPr lang="vi-VN" sz="2000" dirty="0" err="1">
                <a:latin typeface="+mj-lt"/>
              </a:rPr>
              <a:t>and</a:t>
            </a:r>
            <a:r>
              <a:rPr lang="vi-VN" sz="2000" dirty="0">
                <a:latin typeface="+mj-lt"/>
              </a:rPr>
              <a:t> </a:t>
            </a:r>
            <a:r>
              <a:rPr lang="vi-VN" sz="2000" dirty="0" err="1">
                <a:latin typeface="+mj-lt"/>
              </a:rPr>
              <a:t>Statements</a:t>
            </a:r>
            <a:r>
              <a:rPr lang="vi-VN" sz="2000" dirty="0">
                <a:latin typeface="+mj-lt"/>
              </a:rPr>
              <a:t> (Biến, Biểu thức và Câu lệnh)</a:t>
            </a:r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EAF75583-87D1-EC32-3BDF-7E2253504210}"/>
              </a:ext>
            </a:extLst>
          </p:cNvPr>
          <p:cNvSpPr txBox="1"/>
          <p:nvPr/>
        </p:nvSpPr>
        <p:spPr>
          <a:xfrm>
            <a:off x="296333" y="1191114"/>
            <a:ext cx="2963334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100" b="1" dirty="0">
                <a:latin typeface="+mj-lt"/>
              </a:rPr>
              <a:t>1. </a:t>
            </a:r>
            <a:r>
              <a:rPr lang="vi-VN" sz="1100" b="1" dirty="0" err="1">
                <a:latin typeface="+mj-lt"/>
              </a:rPr>
              <a:t>Values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and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Types</a:t>
            </a:r>
            <a:r>
              <a:rPr lang="vi-VN" sz="1100" b="1" dirty="0">
                <a:latin typeface="+mj-lt"/>
              </a:rPr>
              <a:t> (Giá trị và kiểu dữ liệu)</a:t>
            </a:r>
          </a:p>
          <a:p>
            <a:r>
              <a:rPr lang="vi-VN" sz="1100" b="1" dirty="0" err="1">
                <a:latin typeface="+mj-lt"/>
              </a:rPr>
              <a:t>Value</a:t>
            </a:r>
            <a:r>
              <a:rPr lang="vi-VN" sz="1100" dirty="0">
                <a:latin typeface="+mj-lt"/>
              </a:rPr>
              <a:t>: là những dữ liệu cơ bản mà chương trình làm việc — ví dụ: số, chuỗi ký tự.</a:t>
            </a:r>
          </a:p>
          <a:p>
            <a:r>
              <a:rPr lang="vi-VN" sz="1100" b="1" dirty="0" err="1">
                <a:latin typeface="+mj-lt"/>
              </a:rPr>
              <a:t>Types</a:t>
            </a:r>
            <a:r>
              <a:rPr lang="vi-VN" sz="1100" dirty="0">
                <a:latin typeface="+mj-lt"/>
              </a:rPr>
              <a:t>: </a:t>
            </a:r>
            <a:r>
              <a:rPr lang="vi-VN" sz="1100" dirty="0" err="1">
                <a:latin typeface="+mj-lt"/>
              </a:rPr>
              <a:t>Python</a:t>
            </a:r>
            <a:r>
              <a:rPr lang="vi-VN" sz="1100" dirty="0">
                <a:latin typeface="+mj-lt"/>
              </a:rPr>
              <a:t> có các kiểu chính như:</a:t>
            </a:r>
          </a:p>
          <a:p>
            <a:r>
              <a:rPr lang="vi-VN" sz="1100" dirty="0">
                <a:latin typeface="+mj-lt"/>
              </a:rPr>
              <a:t>            + </a:t>
            </a:r>
            <a:r>
              <a:rPr lang="vi-VN" sz="1100" dirty="0" err="1">
                <a:latin typeface="+mj-lt"/>
              </a:rPr>
              <a:t>int</a:t>
            </a:r>
            <a:r>
              <a:rPr lang="vi-VN" sz="1100" dirty="0">
                <a:latin typeface="+mj-lt"/>
              </a:rPr>
              <a:t>: số nguyên</a:t>
            </a:r>
          </a:p>
          <a:p>
            <a:r>
              <a:rPr lang="vi-VN" sz="1100" dirty="0">
                <a:latin typeface="+mj-lt"/>
              </a:rPr>
              <a:t>            + </a:t>
            </a:r>
            <a:r>
              <a:rPr lang="vi-VN" sz="1100" dirty="0" err="1">
                <a:latin typeface="+mj-lt"/>
              </a:rPr>
              <a:t>float</a:t>
            </a:r>
            <a:r>
              <a:rPr lang="vi-VN" sz="1100" dirty="0">
                <a:latin typeface="+mj-lt"/>
              </a:rPr>
              <a:t>: số thực (có phần thập phân)</a:t>
            </a:r>
          </a:p>
          <a:p>
            <a:r>
              <a:rPr lang="vi-VN" sz="1100" dirty="0">
                <a:latin typeface="+mj-lt"/>
              </a:rPr>
              <a:t>            + </a:t>
            </a:r>
            <a:r>
              <a:rPr lang="vi-VN" sz="1100" dirty="0" err="1">
                <a:latin typeface="+mj-lt"/>
              </a:rPr>
              <a:t>str</a:t>
            </a:r>
            <a:r>
              <a:rPr lang="vi-VN" sz="1100" dirty="0">
                <a:latin typeface="+mj-lt"/>
              </a:rPr>
              <a:t>: chuỗi ký tự</a:t>
            </a:r>
          </a:p>
          <a:p>
            <a:r>
              <a:rPr lang="vi-VN" sz="1100" b="1" dirty="0">
                <a:solidFill>
                  <a:srgbClr val="FF0000"/>
                </a:solidFill>
                <a:latin typeface="+mj-lt"/>
              </a:rPr>
              <a:t>* Dùng </a:t>
            </a:r>
            <a:r>
              <a:rPr lang="vi-VN" sz="1100" b="1" dirty="0" err="1">
                <a:solidFill>
                  <a:srgbClr val="FF0000"/>
                </a:solidFill>
                <a:latin typeface="+mj-lt"/>
              </a:rPr>
              <a:t>type</a:t>
            </a:r>
            <a:r>
              <a:rPr lang="vi-VN" sz="1100" b="1" dirty="0">
                <a:solidFill>
                  <a:srgbClr val="FF0000"/>
                </a:solidFill>
                <a:latin typeface="+mj-lt"/>
              </a:rPr>
              <a:t>() để kiểm tra kiểu của giá trị.</a:t>
            </a:r>
          </a:p>
          <a:p>
            <a:endParaRPr lang="vi-VN" dirty="0"/>
          </a:p>
        </p:txBody>
      </p:sp>
      <p:sp>
        <p:nvSpPr>
          <p:cNvPr id="6" name="Hộp Văn bản 5">
            <a:extLst>
              <a:ext uri="{FF2B5EF4-FFF2-40B4-BE49-F238E27FC236}">
                <a16:creationId xmlns:a16="http://schemas.microsoft.com/office/drawing/2014/main" id="{FBED46E0-98A3-371A-40ED-30FDB294F6B7}"/>
              </a:ext>
            </a:extLst>
          </p:cNvPr>
          <p:cNvSpPr txBox="1"/>
          <p:nvPr/>
        </p:nvSpPr>
        <p:spPr>
          <a:xfrm>
            <a:off x="3259666" y="1052453"/>
            <a:ext cx="3758353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100" b="1" dirty="0">
                <a:latin typeface="+mj-lt"/>
              </a:rPr>
              <a:t>2a. </a:t>
            </a:r>
            <a:r>
              <a:rPr lang="vi-VN" sz="1100" b="1" dirty="0" err="1">
                <a:latin typeface="+mj-lt"/>
              </a:rPr>
              <a:t>Variables</a:t>
            </a:r>
            <a:r>
              <a:rPr lang="vi-VN" sz="1100" b="1" dirty="0">
                <a:latin typeface="+mj-lt"/>
              </a:rPr>
              <a:t> (Biến)</a:t>
            </a:r>
          </a:p>
          <a:p>
            <a:r>
              <a:rPr lang="vi-VN" sz="1100" dirty="0">
                <a:latin typeface="+mj-lt"/>
              </a:rPr>
              <a:t>Biến là </a:t>
            </a:r>
            <a:r>
              <a:rPr lang="vi-VN" sz="1100" b="1" dirty="0">
                <a:latin typeface="+mj-lt"/>
              </a:rPr>
              <a:t>tên dùng để lưu trữ giá trị</a:t>
            </a:r>
            <a:r>
              <a:rPr lang="vi-VN" sz="1100" dirty="0">
                <a:latin typeface="+mj-lt"/>
              </a:rPr>
              <a:t>.</a:t>
            </a:r>
          </a:p>
          <a:p>
            <a:r>
              <a:rPr lang="vi-VN" sz="1100" b="1" dirty="0">
                <a:latin typeface="+mj-lt"/>
              </a:rPr>
              <a:t>Câu lệnh gán (</a:t>
            </a:r>
            <a:r>
              <a:rPr lang="vi-VN" sz="1100" b="1" dirty="0" err="1">
                <a:latin typeface="+mj-lt"/>
              </a:rPr>
              <a:t>assignment</a:t>
            </a:r>
            <a:r>
              <a:rPr lang="vi-VN" sz="1100" b="1" dirty="0">
                <a:latin typeface="+mj-lt"/>
              </a:rPr>
              <a:t>)</a:t>
            </a:r>
            <a:r>
              <a:rPr lang="vi-VN" sz="1100" dirty="0">
                <a:latin typeface="+mj-lt"/>
              </a:rPr>
              <a:t>: x = 5</a:t>
            </a:r>
            <a:br>
              <a:rPr lang="vi-VN" sz="1100" dirty="0">
                <a:latin typeface="+mj-lt"/>
              </a:rPr>
            </a:br>
            <a:r>
              <a:rPr lang="vi-VN" sz="1100" dirty="0">
                <a:latin typeface="+mj-lt"/>
              </a:rPr>
              <a:t>→ tạo biến x và gán giá trị 5 cho nó.</a:t>
            </a:r>
          </a:p>
          <a:p>
            <a:r>
              <a:rPr lang="vi-VN" sz="1100" dirty="0">
                <a:latin typeface="+mj-lt"/>
              </a:rPr>
              <a:t>Có thể in giá trị biến bằng </a:t>
            </a:r>
            <a:r>
              <a:rPr lang="vi-VN" sz="1100" dirty="0" err="1">
                <a:latin typeface="+mj-lt"/>
              </a:rPr>
              <a:t>print</a:t>
            </a:r>
            <a:r>
              <a:rPr lang="vi-VN" sz="1100" dirty="0">
                <a:latin typeface="+mj-lt"/>
              </a:rPr>
              <a:t>(x).</a:t>
            </a:r>
          </a:p>
          <a:p>
            <a:r>
              <a:rPr lang="vi-VN" sz="1100" b="1" dirty="0">
                <a:latin typeface="+mj-lt"/>
              </a:rPr>
              <a:t>2b. </a:t>
            </a:r>
            <a:r>
              <a:rPr lang="vi-VN" sz="1100" b="1" dirty="0" err="1">
                <a:latin typeface="+mj-lt"/>
              </a:rPr>
              <a:t>Variable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Names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and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Keywords</a:t>
            </a:r>
            <a:r>
              <a:rPr lang="vi-VN" sz="1100" b="1" dirty="0">
                <a:latin typeface="+mj-lt"/>
              </a:rPr>
              <a:t> (Tên biến và từ khóa)</a:t>
            </a:r>
          </a:p>
          <a:p>
            <a:r>
              <a:rPr lang="vi-VN" sz="1100" dirty="0">
                <a:latin typeface="+mj-lt"/>
              </a:rPr>
              <a:t>Tên biến có thể chứa chữ cái, số, dấu gạch dưới (_), </a:t>
            </a:r>
            <a:r>
              <a:rPr lang="vi-VN" sz="1100" b="1" dirty="0">
                <a:latin typeface="+mj-lt"/>
              </a:rPr>
              <a:t>nhưng không bắt đầu bằng số</a:t>
            </a:r>
            <a:r>
              <a:rPr lang="vi-VN" sz="1100" dirty="0">
                <a:latin typeface="+mj-lt"/>
              </a:rPr>
              <a:t>.</a:t>
            </a:r>
          </a:p>
          <a:p>
            <a:r>
              <a:rPr lang="vi-VN" sz="1100" b="1" dirty="0">
                <a:latin typeface="+mj-lt"/>
              </a:rPr>
              <a:t>Không được trùng với từ khóa của </a:t>
            </a:r>
            <a:r>
              <a:rPr lang="vi-VN" sz="1100" b="1" dirty="0" err="1">
                <a:latin typeface="+mj-lt"/>
              </a:rPr>
              <a:t>Python</a:t>
            </a:r>
            <a:r>
              <a:rPr lang="vi-VN" sz="1100" dirty="0">
                <a:latin typeface="+mj-lt"/>
              </a:rPr>
              <a:t> (như </a:t>
            </a:r>
            <a:r>
              <a:rPr lang="vi-VN" sz="1100" dirty="0" err="1">
                <a:latin typeface="+mj-lt"/>
              </a:rPr>
              <a:t>class</a:t>
            </a:r>
            <a:r>
              <a:rPr lang="vi-VN" sz="1100" dirty="0">
                <a:latin typeface="+mj-lt"/>
              </a:rPr>
              <a:t>, </a:t>
            </a:r>
            <a:r>
              <a:rPr lang="vi-VN" sz="1100" dirty="0" err="1">
                <a:latin typeface="+mj-lt"/>
              </a:rPr>
              <a:t>if</a:t>
            </a:r>
            <a:r>
              <a:rPr lang="vi-VN" sz="1100" dirty="0">
                <a:latin typeface="+mj-lt"/>
              </a:rPr>
              <a:t>, </a:t>
            </a:r>
            <a:r>
              <a:rPr lang="vi-VN" sz="1100" dirty="0" err="1">
                <a:latin typeface="+mj-lt"/>
              </a:rPr>
              <a:t>for</a:t>
            </a:r>
            <a:r>
              <a:rPr lang="vi-VN" sz="1100" dirty="0">
                <a:latin typeface="+mj-lt"/>
              </a:rPr>
              <a:t>, </a:t>
            </a:r>
            <a:r>
              <a:rPr lang="vi-VN" sz="1100" dirty="0" err="1">
                <a:latin typeface="+mj-lt"/>
              </a:rPr>
              <a:t>while</a:t>
            </a:r>
            <a:r>
              <a:rPr lang="vi-VN" sz="1100" dirty="0">
                <a:latin typeface="+mj-lt"/>
              </a:rPr>
              <a:t>...).</a:t>
            </a:r>
          </a:p>
          <a:p>
            <a:r>
              <a:rPr lang="vi-VN" sz="1100" dirty="0" err="1">
                <a:latin typeface="+mj-lt"/>
              </a:rPr>
              <a:t>Python</a:t>
            </a:r>
            <a:r>
              <a:rPr lang="vi-VN" sz="1100" dirty="0">
                <a:latin typeface="+mj-lt"/>
              </a:rPr>
              <a:t> có 33 từ khóa dự trữ.</a:t>
            </a:r>
          </a:p>
        </p:txBody>
      </p:sp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146F4E9D-0A5A-44DD-DD05-21CF2FBFDD8C}"/>
              </a:ext>
            </a:extLst>
          </p:cNvPr>
          <p:cNvSpPr txBox="1"/>
          <p:nvPr/>
        </p:nvSpPr>
        <p:spPr>
          <a:xfrm>
            <a:off x="402164" y="2881729"/>
            <a:ext cx="2627207" cy="286232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vi-VN" sz="1200" b="1" dirty="0">
                <a:latin typeface="+mj-lt"/>
              </a:rPr>
              <a:t>3a. </a:t>
            </a:r>
            <a:r>
              <a:rPr lang="vi-VN" sz="1200" b="1" dirty="0" err="1">
                <a:latin typeface="+mj-lt"/>
              </a:rPr>
              <a:t>Statements</a:t>
            </a:r>
            <a:r>
              <a:rPr lang="vi-VN" sz="1200" b="1" dirty="0">
                <a:latin typeface="+mj-lt"/>
              </a:rPr>
              <a:t> (Câu lệnh)</a:t>
            </a:r>
          </a:p>
          <a:p>
            <a:r>
              <a:rPr lang="vi-VN" sz="1200" dirty="0">
                <a:latin typeface="+mj-lt"/>
              </a:rPr>
              <a:t>Là </a:t>
            </a:r>
            <a:r>
              <a:rPr lang="vi-VN" sz="1200" b="1" dirty="0">
                <a:latin typeface="+mj-lt"/>
              </a:rPr>
              <a:t>đơn vị lệnh mà </a:t>
            </a:r>
            <a:r>
              <a:rPr lang="vi-VN" sz="1200" b="1" dirty="0" err="1">
                <a:latin typeface="+mj-lt"/>
              </a:rPr>
              <a:t>Python</a:t>
            </a:r>
            <a:r>
              <a:rPr lang="vi-VN" sz="1200" b="1" dirty="0">
                <a:latin typeface="+mj-lt"/>
              </a:rPr>
              <a:t> có thể thực thi</a:t>
            </a:r>
            <a:r>
              <a:rPr lang="vi-VN" sz="1200" dirty="0">
                <a:latin typeface="+mj-lt"/>
              </a:rPr>
              <a:t>, ví dụ:</a:t>
            </a:r>
          </a:p>
          <a:p>
            <a:pPr lvl="1"/>
            <a:r>
              <a:rPr lang="vi-VN" sz="1200" dirty="0" err="1">
                <a:latin typeface="+mj-lt"/>
              </a:rPr>
              <a:t>print</a:t>
            </a:r>
            <a:r>
              <a:rPr lang="vi-VN" sz="1200" dirty="0">
                <a:latin typeface="+mj-lt"/>
              </a:rPr>
              <a:t>() — câu lệnh in</a:t>
            </a:r>
          </a:p>
          <a:p>
            <a:pPr lvl="1"/>
            <a:r>
              <a:rPr lang="vi-VN" sz="1200" dirty="0">
                <a:latin typeface="+mj-lt"/>
              </a:rPr>
              <a:t>x = 2 — câu lệnh gán</a:t>
            </a:r>
          </a:p>
          <a:p>
            <a:r>
              <a:rPr lang="vi-VN" sz="1200" dirty="0">
                <a:latin typeface="+mj-lt"/>
              </a:rPr>
              <a:t>Một chương trình </a:t>
            </a:r>
            <a:r>
              <a:rPr lang="vi-VN" sz="1200" dirty="0" err="1">
                <a:latin typeface="+mj-lt"/>
              </a:rPr>
              <a:t>Python</a:t>
            </a:r>
            <a:r>
              <a:rPr lang="vi-VN" sz="1200" dirty="0">
                <a:latin typeface="+mj-lt"/>
              </a:rPr>
              <a:t> là </a:t>
            </a:r>
            <a:r>
              <a:rPr lang="vi-VN" sz="1200" b="1" dirty="0">
                <a:latin typeface="+mj-lt"/>
              </a:rPr>
              <a:t>chuỗi các câu lệnh thực thi lần lượt</a:t>
            </a:r>
            <a:r>
              <a:rPr lang="vi-VN" sz="1200" dirty="0">
                <a:latin typeface="+mj-lt"/>
              </a:rPr>
              <a:t>.</a:t>
            </a:r>
          </a:p>
          <a:p>
            <a:r>
              <a:rPr lang="vi-VN" sz="1200" b="1" dirty="0">
                <a:latin typeface="+mj-lt"/>
              </a:rPr>
              <a:t>3b. </a:t>
            </a:r>
            <a:r>
              <a:rPr lang="vi-VN" sz="1200" b="1" dirty="0" err="1">
                <a:latin typeface="+mj-lt"/>
              </a:rPr>
              <a:t>Order</a:t>
            </a:r>
            <a:r>
              <a:rPr lang="vi-VN" sz="1200" b="1" dirty="0">
                <a:latin typeface="+mj-lt"/>
              </a:rPr>
              <a:t> </a:t>
            </a:r>
            <a:r>
              <a:rPr lang="vi-VN" sz="1200" b="1" dirty="0" err="1">
                <a:latin typeface="+mj-lt"/>
              </a:rPr>
              <a:t>of</a:t>
            </a:r>
            <a:r>
              <a:rPr lang="vi-VN" sz="1200" b="1" dirty="0">
                <a:latin typeface="+mj-lt"/>
              </a:rPr>
              <a:t> </a:t>
            </a:r>
            <a:r>
              <a:rPr lang="vi-VN" sz="1200" b="1" dirty="0" err="1">
                <a:latin typeface="+mj-lt"/>
              </a:rPr>
              <a:t>Operations</a:t>
            </a:r>
            <a:r>
              <a:rPr lang="vi-VN" sz="1200" b="1" dirty="0">
                <a:latin typeface="+mj-lt"/>
              </a:rPr>
              <a:t> (Thứ tự ưu tiên phép toán)</a:t>
            </a:r>
          </a:p>
          <a:p>
            <a:r>
              <a:rPr lang="vi-VN" sz="1200" dirty="0">
                <a:latin typeface="+mj-lt"/>
              </a:rPr>
              <a:t>Theo quy tắc </a:t>
            </a:r>
            <a:r>
              <a:rPr lang="vi-VN" sz="1200" b="1" dirty="0">
                <a:latin typeface="+mj-lt"/>
              </a:rPr>
              <a:t>PEMDAS</a:t>
            </a:r>
            <a:r>
              <a:rPr lang="vi-VN" sz="1200" dirty="0">
                <a:latin typeface="+mj-lt"/>
              </a:rPr>
              <a:t>:</a:t>
            </a:r>
          </a:p>
          <a:p>
            <a:r>
              <a:rPr lang="vi-VN" sz="1200" dirty="0" err="1">
                <a:latin typeface="+mj-lt"/>
              </a:rPr>
              <a:t>Parentheses</a:t>
            </a:r>
            <a:r>
              <a:rPr lang="vi-VN" sz="1200" dirty="0">
                <a:latin typeface="+mj-lt"/>
              </a:rPr>
              <a:t> — dấu ngoặc</a:t>
            </a:r>
          </a:p>
          <a:p>
            <a:r>
              <a:rPr lang="vi-VN" sz="1200" dirty="0" err="1">
                <a:latin typeface="+mj-lt"/>
              </a:rPr>
              <a:t>Exponentiation</a:t>
            </a:r>
            <a:r>
              <a:rPr lang="vi-VN" sz="1200" dirty="0">
                <a:latin typeface="+mj-lt"/>
              </a:rPr>
              <a:t> — lũy thừa</a:t>
            </a:r>
          </a:p>
          <a:p>
            <a:r>
              <a:rPr lang="vi-VN" sz="1200" dirty="0" err="1">
                <a:latin typeface="+mj-lt"/>
              </a:rPr>
              <a:t>Multiplication</a:t>
            </a:r>
            <a:r>
              <a:rPr lang="vi-VN" sz="1200" dirty="0">
                <a:latin typeface="+mj-lt"/>
              </a:rPr>
              <a:t> / </a:t>
            </a:r>
            <a:r>
              <a:rPr lang="vi-VN" sz="1200" dirty="0" err="1">
                <a:latin typeface="+mj-lt"/>
              </a:rPr>
              <a:t>Division</a:t>
            </a:r>
            <a:endParaRPr lang="vi-VN" sz="1200" dirty="0">
              <a:latin typeface="+mj-lt"/>
            </a:endParaRPr>
          </a:p>
          <a:p>
            <a:r>
              <a:rPr lang="vi-VN" sz="1200" dirty="0" err="1">
                <a:latin typeface="+mj-lt"/>
              </a:rPr>
              <a:t>Addition</a:t>
            </a:r>
            <a:r>
              <a:rPr lang="vi-VN" sz="1200" dirty="0">
                <a:latin typeface="+mj-lt"/>
              </a:rPr>
              <a:t> / </a:t>
            </a:r>
            <a:r>
              <a:rPr lang="vi-VN" sz="1200" dirty="0" err="1">
                <a:latin typeface="+mj-lt"/>
              </a:rPr>
              <a:t>Subtraction</a:t>
            </a:r>
            <a:endParaRPr lang="vi-VN" sz="1200" dirty="0">
              <a:latin typeface="+mj-lt"/>
            </a:endParaRPr>
          </a:p>
          <a:p>
            <a:r>
              <a:rPr lang="vi-VN" sz="1200" dirty="0">
                <a:latin typeface="+mj-lt"/>
              </a:rPr>
              <a:t>Trái sang phải nếu cùng ưu tiên.</a:t>
            </a:r>
          </a:p>
        </p:txBody>
      </p:sp>
      <p:sp>
        <p:nvSpPr>
          <p:cNvPr id="8" name="Hộp Văn bản 7">
            <a:extLst>
              <a:ext uri="{FF2B5EF4-FFF2-40B4-BE49-F238E27FC236}">
                <a16:creationId xmlns:a16="http://schemas.microsoft.com/office/drawing/2014/main" id="{B7DC2CE0-E0B2-DF13-2CDC-C1F83AD2A91B}"/>
              </a:ext>
            </a:extLst>
          </p:cNvPr>
          <p:cNvSpPr txBox="1"/>
          <p:nvPr/>
        </p:nvSpPr>
        <p:spPr>
          <a:xfrm>
            <a:off x="7328323" y="3033283"/>
            <a:ext cx="24917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200" b="1" dirty="0">
                <a:latin typeface="+mj-lt"/>
              </a:rPr>
              <a:t>7. Một số bài tập ví dụ</a:t>
            </a:r>
          </a:p>
          <a:p>
            <a:r>
              <a:rPr lang="vi-VN" sz="1200" dirty="0">
                <a:latin typeface="+mj-lt"/>
              </a:rPr>
              <a:t>Chương trình chào người dùng:</a:t>
            </a:r>
          </a:p>
          <a:p>
            <a:r>
              <a:rPr lang="vi-VN" sz="1200" dirty="0" err="1">
                <a:latin typeface="+mj-lt"/>
              </a:rPr>
              <a:t>name</a:t>
            </a:r>
            <a:r>
              <a:rPr lang="vi-VN" sz="1200" dirty="0">
                <a:latin typeface="+mj-lt"/>
              </a:rPr>
              <a:t> = </a:t>
            </a:r>
            <a:r>
              <a:rPr lang="vi-VN" sz="1200" dirty="0" err="1">
                <a:latin typeface="+mj-lt"/>
              </a:rPr>
              <a:t>input</a:t>
            </a:r>
            <a:r>
              <a:rPr lang="vi-VN" sz="1200" dirty="0">
                <a:latin typeface="+mj-lt"/>
              </a:rPr>
              <a:t>("</a:t>
            </a:r>
            <a:r>
              <a:rPr lang="vi-VN" sz="1200" dirty="0" err="1">
                <a:latin typeface="+mj-lt"/>
              </a:rPr>
              <a:t>Enter</a:t>
            </a:r>
            <a:r>
              <a:rPr lang="vi-VN" sz="1200" dirty="0">
                <a:latin typeface="+mj-lt"/>
              </a:rPr>
              <a:t> </a:t>
            </a:r>
            <a:r>
              <a:rPr lang="vi-VN" sz="1200" dirty="0" err="1">
                <a:latin typeface="+mj-lt"/>
              </a:rPr>
              <a:t>your</a:t>
            </a:r>
            <a:r>
              <a:rPr lang="vi-VN" sz="1200" dirty="0">
                <a:latin typeface="+mj-lt"/>
              </a:rPr>
              <a:t> </a:t>
            </a:r>
            <a:r>
              <a:rPr lang="vi-VN" sz="1200" dirty="0" err="1">
                <a:latin typeface="+mj-lt"/>
              </a:rPr>
              <a:t>name</a:t>
            </a:r>
            <a:r>
              <a:rPr lang="vi-VN" sz="1200" dirty="0">
                <a:latin typeface="+mj-lt"/>
              </a:rPr>
              <a:t>: ")</a:t>
            </a:r>
          </a:p>
          <a:p>
            <a:r>
              <a:rPr lang="vi-VN" sz="1200" dirty="0" err="1">
                <a:latin typeface="+mj-lt"/>
              </a:rPr>
              <a:t>print</a:t>
            </a:r>
            <a:r>
              <a:rPr lang="vi-VN" sz="1200" dirty="0">
                <a:latin typeface="+mj-lt"/>
              </a:rPr>
              <a:t>("</a:t>
            </a:r>
            <a:r>
              <a:rPr lang="vi-VN" sz="1200" dirty="0" err="1">
                <a:latin typeface="+mj-lt"/>
              </a:rPr>
              <a:t>Hello</a:t>
            </a:r>
            <a:r>
              <a:rPr lang="vi-VN" sz="1200" dirty="0">
                <a:latin typeface="+mj-lt"/>
              </a:rPr>
              <a:t>", </a:t>
            </a:r>
            <a:r>
              <a:rPr lang="vi-VN" sz="1200" dirty="0" err="1">
                <a:latin typeface="+mj-lt"/>
              </a:rPr>
              <a:t>name</a:t>
            </a:r>
            <a:r>
              <a:rPr lang="vi-VN" sz="1200" dirty="0">
                <a:latin typeface="+mj-lt"/>
              </a:rPr>
              <a:t>)</a:t>
            </a:r>
          </a:p>
          <a:p>
            <a:endParaRPr lang="vi-VN" sz="1200" dirty="0">
              <a:latin typeface="+mj-lt"/>
            </a:endParaRPr>
          </a:p>
          <a:p>
            <a:r>
              <a:rPr lang="vi-VN" sz="1200" dirty="0">
                <a:latin typeface="+mj-lt"/>
              </a:rPr>
              <a:t>Tính tiền lương:</a:t>
            </a:r>
          </a:p>
          <a:p>
            <a:r>
              <a:rPr lang="vi-VN" sz="1200" dirty="0" err="1">
                <a:latin typeface="+mj-lt"/>
              </a:rPr>
              <a:t>hours</a:t>
            </a:r>
            <a:r>
              <a:rPr lang="vi-VN" sz="1200" dirty="0">
                <a:latin typeface="+mj-lt"/>
              </a:rPr>
              <a:t> = </a:t>
            </a:r>
            <a:r>
              <a:rPr lang="vi-VN" sz="1200" dirty="0" err="1">
                <a:latin typeface="+mj-lt"/>
              </a:rPr>
              <a:t>float</a:t>
            </a:r>
            <a:r>
              <a:rPr lang="vi-VN" sz="1200" dirty="0">
                <a:latin typeface="+mj-lt"/>
              </a:rPr>
              <a:t>(</a:t>
            </a:r>
            <a:r>
              <a:rPr lang="vi-VN" sz="1200" dirty="0" err="1">
                <a:latin typeface="+mj-lt"/>
              </a:rPr>
              <a:t>input</a:t>
            </a:r>
            <a:r>
              <a:rPr lang="vi-VN" sz="1200" dirty="0">
                <a:latin typeface="+mj-lt"/>
              </a:rPr>
              <a:t>("</a:t>
            </a:r>
            <a:r>
              <a:rPr lang="vi-VN" sz="1200" dirty="0" err="1">
                <a:latin typeface="+mj-lt"/>
              </a:rPr>
              <a:t>Enter</a:t>
            </a:r>
            <a:r>
              <a:rPr lang="vi-VN" sz="1200" dirty="0">
                <a:latin typeface="+mj-lt"/>
              </a:rPr>
              <a:t> </a:t>
            </a:r>
            <a:r>
              <a:rPr lang="vi-VN" sz="1200" dirty="0" err="1">
                <a:latin typeface="+mj-lt"/>
              </a:rPr>
              <a:t>Hours</a:t>
            </a:r>
            <a:r>
              <a:rPr lang="vi-VN" sz="1200" dirty="0">
                <a:latin typeface="+mj-lt"/>
              </a:rPr>
              <a:t>: "))</a:t>
            </a:r>
          </a:p>
          <a:p>
            <a:r>
              <a:rPr lang="vi-VN" sz="1200" dirty="0" err="1">
                <a:latin typeface="+mj-lt"/>
              </a:rPr>
              <a:t>rate</a:t>
            </a:r>
            <a:r>
              <a:rPr lang="vi-VN" sz="1200" dirty="0">
                <a:latin typeface="+mj-lt"/>
              </a:rPr>
              <a:t> = </a:t>
            </a:r>
            <a:r>
              <a:rPr lang="vi-VN" sz="1200" dirty="0" err="1">
                <a:latin typeface="+mj-lt"/>
              </a:rPr>
              <a:t>float</a:t>
            </a:r>
            <a:r>
              <a:rPr lang="vi-VN" sz="1200" dirty="0">
                <a:latin typeface="+mj-lt"/>
              </a:rPr>
              <a:t>(</a:t>
            </a:r>
            <a:r>
              <a:rPr lang="vi-VN" sz="1200" dirty="0" err="1">
                <a:latin typeface="+mj-lt"/>
              </a:rPr>
              <a:t>input</a:t>
            </a:r>
            <a:r>
              <a:rPr lang="vi-VN" sz="1200" dirty="0">
                <a:latin typeface="+mj-lt"/>
              </a:rPr>
              <a:t>("</a:t>
            </a:r>
            <a:r>
              <a:rPr lang="vi-VN" sz="1200" dirty="0" err="1">
                <a:latin typeface="+mj-lt"/>
              </a:rPr>
              <a:t>Enter</a:t>
            </a:r>
            <a:r>
              <a:rPr lang="vi-VN" sz="1200" dirty="0">
                <a:latin typeface="+mj-lt"/>
              </a:rPr>
              <a:t> </a:t>
            </a:r>
            <a:r>
              <a:rPr lang="vi-VN" sz="1200" dirty="0" err="1">
                <a:latin typeface="+mj-lt"/>
              </a:rPr>
              <a:t>Rate</a:t>
            </a:r>
            <a:r>
              <a:rPr lang="vi-VN" sz="1200" dirty="0">
                <a:latin typeface="+mj-lt"/>
              </a:rPr>
              <a:t>: "))</a:t>
            </a:r>
          </a:p>
          <a:p>
            <a:r>
              <a:rPr lang="vi-VN" sz="1200" dirty="0" err="1">
                <a:latin typeface="+mj-lt"/>
              </a:rPr>
              <a:t>pay</a:t>
            </a:r>
            <a:r>
              <a:rPr lang="vi-VN" sz="1200" dirty="0">
                <a:latin typeface="+mj-lt"/>
              </a:rPr>
              <a:t> = </a:t>
            </a:r>
            <a:r>
              <a:rPr lang="vi-VN" sz="1200" dirty="0" err="1">
                <a:latin typeface="+mj-lt"/>
              </a:rPr>
              <a:t>hours</a:t>
            </a:r>
            <a:r>
              <a:rPr lang="vi-VN" sz="1200" dirty="0">
                <a:latin typeface="+mj-lt"/>
              </a:rPr>
              <a:t> * </a:t>
            </a:r>
            <a:r>
              <a:rPr lang="vi-VN" sz="1200" dirty="0" err="1">
                <a:latin typeface="+mj-lt"/>
              </a:rPr>
              <a:t>rate</a:t>
            </a:r>
            <a:endParaRPr lang="vi-VN" sz="1200" dirty="0">
              <a:latin typeface="+mj-lt"/>
            </a:endParaRPr>
          </a:p>
          <a:p>
            <a:r>
              <a:rPr lang="vi-VN" sz="1200" dirty="0" err="1">
                <a:latin typeface="+mj-lt"/>
              </a:rPr>
              <a:t>print</a:t>
            </a:r>
            <a:r>
              <a:rPr lang="vi-VN" sz="1200" dirty="0">
                <a:latin typeface="+mj-lt"/>
              </a:rPr>
              <a:t>("</a:t>
            </a:r>
            <a:r>
              <a:rPr lang="vi-VN" sz="1200" dirty="0" err="1">
                <a:latin typeface="+mj-lt"/>
              </a:rPr>
              <a:t>Pay</a:t>
            </a:r>
            <a:r>
              <a:rPr lang="vi-VN" sz="1200" dirty="0">
                <a:latin typeface="+mj-lt"/>
              </a:rPr>
              <a:t>:", </a:t>
            </a:r>
            <a:r>
              <a:rPr lang="vi-VN" sz="1200" dirty="0" err="1">
                <a:latin typeface="+mj-lt"/>
              </a:rPr>
              <a:t>pay</a:t>
            </a:r>
            <a:r>
              <a:rPr lang="vi-VN" sz="1200" dirty="0">
                <a:latin typeface="+mj-lt"/>
              </a:rPr>
              <a:t>)</a:t>
            </a:r>
          </a:p>
        </p:txBody>
      </p:sp>
      <p:sp>
        <p:nvSpPr>
          <p:cNvPr id="11" name="Hộp Văn bản 10">
            <a:extLst>
              <a:ext uri="{FF2B5EF4-FFF2-40B4-BE49-F238E27FC236}">
                <a16:creationId xmlns:a16="http://schemas.microsoft.com/office/drawing/2014/main" id="{3FC2D8EC-BE3D-2085-C973-6AF1700E3361}"/>
              </a:ext>
            </a:extLst>
          </p:cNvPr>
          <p:cNvSpPr txBox="1"/>
          <p:nvPr/>
        </p:nvSpPr>
        <p:spPr>
          <a:xfrm>
            <a:off x="7213176" y="984098"/>
            <a:ext cx="33329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200" b="1" dirty="0">
                <a:latin typeface="+mj-lt"/>
              </a:rPr>
              <a:t>5. </a:t>
            </a:r>
            <a:r>
              <a:rPr lang="vi-VN" sz="1200" b="1" dirty="0" err="1">
                <a:latin typeface="+mj-lt"/>
              </a:rPr>
              <a:t>Comments</a:t>
            </a:r>
            <a:r>
              <a:rPr lang="vi-VN" sz="1200" b="1" dirty="0">
                <a:latin typeface="+mj-lt"/>
              </a:rPr>
              <a:t> (Chú thích)</a:t>
            </a:r>
          </a:p>
          <a:p>
            <a:r>
              <a:rPr lang="vi-VN" sz="1200" dirty="0">
                <a:latin typeface="+mj-lt"/>
              </a:rPr>
              <a:t>Dòng bắt đầu bằng # là chú thích, không ảnh hưởng đến chương trình.</a:t>
            </a:r>
            <a:br>
              <a:rPr lang="vi-VN" sz="1200" dirty="0">
                <a:latin typeface="+mj-lt"/>
              </a:rPr>
            </a:br>
            <a:r>
              <a:rPr lang="vi-VN" sz="1200" dirty="0">
                <a:latin typeface="+mj-lt"/>
              </a:rPr>
              <a:t>Ví dụ: # Đây là chú thích.</a:t>
            </a:r>
          </a:p>
        </p:txBody>
      </p:sp>
      <p:sp>
        <p:nvSpPr>
          <p:cNvPr id="12" name="Hộp Văn bản 11">
            <a:extLst>
              <a:ext uri="{FF2B5EF4-FFF2-40B4-BE49-F238E27FC236}">
                <a16:creationId xmlns:a16="http://schemas.microsoft.com/office/drawing/2014/main" id="{A9DA886C-3127-9872-7461-18DFAF7BC2FD}"/>
              </a:ext>
            </a:extLst>
          </p:cNvPr>
          <p:cNvSpPr txBox="1"/>
          <p:nvPr/>
        </p:nvSpPr>
        <p:spPr>
          <a:xfrm>
            <a:off x="7248314" y="2024516"/>
            <a:ext cx="31394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200" b="1" dirty="0">
                <a:latin typeface="+mj-lt"/>
              </a:rPr>
              <a:t>6. </a:t>
            </a:r>
            <a:r>
              <a:rPr lang="vi-VN" sz="1200" b="1" dirty="0" err="1">
                <a:latin typeface="+mj-lt"/>
              </a:rPr>
              <a:t>Input</a:t>
            </a:r>
            <a:r>
              <a:rPr lang="vi-VN" sz="1200" b="1" dirty="0">
                <a:latin typeface="+mj-lt"/>
              </a:rPr>
              <a:t> </a:t>
            </a:r>
            <a:r>
              <a:rPr lang="vi-VN" sz="1200" b="1" dirty="0" err="1">
                <a:latin typeface="+mj-lt"/>
              </a:rPr>
              <a:t>and</a:t>
            </a:r>
            <a:r>
              <a:rPr lang="vi-VN" sz="1200" b="1" dirty="0">
                <a:latin typeface="+mj-lt"/>
              </a:rPr>
              <a:t> </a:t>
            </a:r>
            <a:r>
              <a:rPr lang="vi-VN" sz="1200" b="1" dirty="0" err="1">
                <a:latin typeface="+mj-lt"/>
              </a:rPr>
              <a:t>Output</a:t>
            </a:r>
            <a:endParaRPr lang="vi-VN" sz="1200" b="1" dirty="0">
              <a:latin typeface="+mj-lt"/>
            </a:endParaRPr>
          </a:p>
          <a:p>
            <a:r>
              <a:rPr lang="vi-VN" sz="1200" dirty="0">
                <a:latin typeface="+mj-lt"/>
              </a:rPr>
              <a:t>Nhập dữ liệu: </a:t>
            </a:r>
            <a:r>
              <a:rPr lang="vi-VN" sz="1200" dirty="0" err="1">
                <a:latin typeface="+mj-lt"/>
              </a:rPr>
              <a:t>input</a:t>
            </a:r>
            <a:r>
              <a:rPr lang="vi-VN" sz="1200" dirty="0">
                <a:latin typeface="+mj-lt"/>
              </a:rPr>
              <a:t>("</a:t>
            </a:r>
            <a:r>
              <a:rPr lang="vi-VN" sz="1200" dirty="0" err="1">
                <a:latin typeface="+mj-lt"/>
              </a:rPr>
              <a:t>Enter</a:t>
            </a:r>
            <a:r>
              <a:rPr lang="vi-VN" sz="1200" dirty="0">
                <a:latin typeface="+mj-lt"/>
              </a:rPr>
              <a:t> </a:t>
            </a:r>
            <a:r>
              <a:rPr lang="vi-VN" sz="1200" dirty="0" err="1">
                <a:latin typeface="+mj-lt"/>
              </a:rPr>
              <a:t>your</a:t>
            </a:r>
            <a:r>
              <a:rPr lang="vi-VN" sz="1200" dirty="0">
                <a:latin typeface="+mj-lt"/>
              </a:rPr>
              <a:t> </a:t>
            </a:r>
            <a:r>
              <a:rPr lang="vi-VN" sz="1200" dirty="0" err="1">
                <a:latin typeface="+mj-lt"/>
              </a:rPr>
              <a:t>name</a:t>
            </a:r>
            <a:r>
              <a:rPr lang="vi-VN" sz="1200" dirty="0">
                <a:latin typeface="+mj-lt"/>
              </a:rPr>
              <a:t>: ")</a:t>
            </a:r>
          </a:p>
          <a:p>
            <a:r>
              <a:rPr lang="vi-VN" sz="1200" dirty="0">
                <a:latin typeface="+mj-lt"/>
              </a:rPr>
              <a:t>Xuất dữ liệu: </a:t>
            </a:r>
            <a:r>
              <a:rPr lang="vi-VN" sz="1200" dirty="0" err="1">
                <a:latin typeface="+mj-lt"/>
              </a:rPr>
              <a:t>print</a:t>
            </a:r>
            <a:r>
              <a:rPr lang="vi-VN" sz="1200" dirty="0">
                <a:latin typeface="+mj-lt"/>
              </a:rPr>
              <a:t>("</a:t>
            </a:r>
            <a:r>
              <a:rPr lang="vi-VN" sz="1200" dirty="0" err="1">
                <a:latin typeface="+mj-lt"/>
              </a:rPr>
              <a:t>Hello</a:t>
            </a:r>
            <a:r>
              <a:rPr lang="vi-VN" sz="1200" dirty="0">
                <a:latin typeface="+mj-lt"/>
              </a:rPr>
              <a:t>", </a:t>
            </a:r>
            <a:r>
              <a:rPr lang="vi-VN" sz="1200" dirty="0" err="1">
                <a:latin typeface="+mj-lt"/>
              </a:rPr>
              <a:t>name</a:t>
            </a:r>
            <a:r>
              <a:rPr lang="vi-VN" sz="1200" dirty="0">
                <a:latin typeface="+mj-lt"/>
              </a:rPr>
              <a:t>)</a:t>
            </a:r>
          </a:p>
        </p:txBody>
      </p:sp>
      <p:sp>
        <p:nvSpPr>
          <p:cNvPr id="13" name="Hộp Văn bản 12">
            <a:extLst>
              <a:ext uri="{FF2B5EF4-FFF2-40B4-BE49-F238E27FC236}">
                <a16:creationId xmlns:a16="http://schemas.microsoft.com/office/drawing/2014/main" id="{06511CFD-1969-6642-D59C-F4404075A7B6}"/>
              </a:ext>
            </a:extLst>
          </p:cNvPr>
          <p:cNvSpPr txBox="1"/>
          <p:nvPr/>
        </p:nvSpPr>
        <p:spPr>
          <a:xfrm>
            <a:off x="3195741" y="3361031"/>
            <a:ext cx="3776985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1100" b="1" dirty="0">
                <a:latin typeface="+mj-lt"/>
              </a:rPr>
              <a:t>4a. </a:t>
            </a:r>
            <a:r>
              <a:rPr lang="vi-VN" sz="1100" b="1" dirty="0" err="1">
                <a:latin typeface="+mj-lt"/>
              </a:rPr>
              <a:t>Operators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and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Operands</a:t>
            </a:r>
            <a:r>
              <a:rPr lang="vi-VN" sz="1100" b="1" dirty="0">
                <a:latin typeface="+mj-lt"/>
              </a:rPr>
              <a:t> (Toán tử và toán hạng)</a:t>
            </a:r>
          </a:p>
          <a:p>
            <a:r>
              <a:rPr lang="vi-VN" sz="1100" b="1" dirty="0">
                <a:latin typeface="+mj-lt"/>
              </a:rPr>
              <a:t>Toán tử</a:t>
            </a:r>
            <a:r>
              <a:rPr lang="vi-VN" sz="1100" dirty="0">
                <a:latin typeface="+mj-lt"/>
              </a:rPr>
              <a:t> là ký hiệu dùng cho phép tính:</a:t>
            </a:r>
            <a:br>
              <a:rPr lang="vi-VN" sz="1100" dirty="0">
                <a:latin typeface="+mj-lt"/>
              </a:rPr>
            </a:br>
            <a:r>
              <a:rPr lang="vi-VN" sz="1100" dirty="0">
                <a:latin typeface="+mj-lt"/>
              </a:rPr>
              <a:t>+, -, *, /, // (chia nguyên), % (chia lấy dư), ** (lũy thừa).</a:t>
            </a:r>
          </a:p>
          <a:p>
            <a:r>
              <a:rPr lang="vi-VN" sz="1100" b="1" dirty="0">
                <a:latin typeface="+mj-lt"/>
              </a:rPr>
              <a:t>Toán hạng</a:t>
            </a:r>
            <a:r>
              <a:rPr lang="vi-VN" sz="1100" dirty="0">
                <a:latin typeface="+mj-lt"/>
              </a:rPr>
              <a:t> là giá trị mà toán tử tác động lên.</a:t>
            </a:r>
          </a:p>
          <a:p>
            <a:r>
              <a:rPr lang="vi-VN" sz="1100" b="1" dirty="0">
                <a:latin typeface="+mj-lt"/>
              </a:rPr>
              <a:t>4b. </a:t>
            </a:r>
            <a:r>
              <a:rPr lang="vi-VN" sz="1100" b="1" dirty="0" err="1">
                <a:latin typeface="+mj-lt"/>
              </a:rPr>
              <a:t>Expressions</a:t>
            </a:r>
            <a:r>
              <a:rPr lang="vi-VN" sz="1100" b="1" dirty="0">
                <a:latin typeface="+mj-lt"/>
              </a:rPr>
              <a:t> (Biểu thức)</a:t>
            </a:r>
          </a:p>
          <a:p>
            <a:r>
              <a:rPr lang="vi-VN" sz="1100" b="1" dirty="0">
                <a:latin typeface="+mj-lt"/>
              </a:rPr>
              <a:t>Biểu thức = giá trị + biến + toán tử</a:t>
            </a:r>
            <a:r>
              <a:rPr lang="vi-VN" sz="1100" dirty="0">
                <a:latin typeface="+mj-lt"/>
              </a:rPr>
              <a:t>, ví dụ: x + 1.</a:t>
            </a:r>
          </a:p>
          <a:p>
            <a:r>
              <a:rPr lang="vi-VN" sz="1100" dirty="0">
                <a:latin typeface="+mj-lt"/>
              </a:rPr>
              <a:t>Trong </a:t>
            </a:r>
            <a:r>
              <a:rPr lang="vi-VN" sz="1100" b="1" dirty="0" err="1">
                <a:latin typeface="+mj-lt"/>
              </a:rPr>
              <a:t>interactive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mode</a:t>
            </a:r>
            <a:r>
              <a:rPr lang="vi-VN" sz="1100" dirty="0">
                <a:latin typeface="+mj-lt"/>
              </a:rPr>
              <a:t>, </a:t>
            </a:r>
            <a:r>
              <a:rPr lang="vi-VN" sz="1100" dirty="0" err="1">
                <a:latin typeface="+mj-lt"/>
              </a:rPr>
              <a:t>Python</a:t>
            </a:r>
            <a:r>
              <a:rPr lang="vi-VN" sz="1100" dirty="0">
                <a:latin typeface="+mj-lt"/>
              </a:rPr>
              <a:t> sẽ tính toán và hiển thị kết quả ngay.</a:t>
            </a:r>
          </a:p>
          <a:p>
            <a:r>
              <a:rPr lang="vi-VN" sz="1100" dirty="0">
                <a:latin typeface="+mj-lt"/>
              </a:rPr>
              <a:t>Trong </a:t>
            </a:r>
            <a:r>
              <a:rPr lang="vi-VN" sz="1100" b="1" dirty="0" err="1">
                <a:latin typeface="+mj-lt"/>
              </a:rPr>
              <a:t>script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mode</a:t>
            </a:r>
            <a:r>
              <a:rPr lang="vi-VN" sz="1100" dirty="0">
                <a:latin typeface="+mj-lt"/>
              </a:rPr>
              <a:t>, biểu thức không tự in kết quả trừ khi có </a:t>
            </a:r>
            <a:r>
              <a:rPr lang="vi-VN" sz="1100" dirty="0" err="1">
                <a:latin typeface="+mj-lt"/>
              </a:rPr>
              <a:t>print</a:t>
            </a:r>
            <a:r>
              <a:rPr lang="vi-VN" sz="1100" dirty="0">
                <a:latin typeface="+mj-lt"/>
              </a:rPr>
              <a:t>().</a:t>
            </a:r>
          </a:p>
          <a:p>
            <a:r>
              <a:rPr lang="vi-VN" sz="1100" b="1" dirty="0">
                <a:latin typeface="+mj-lt"/>
              </a:rPr>
              <a:t>4c. </a:t>
            </a:r>
            <a:r>
              <a:rPr lang="vi-VN" sz="1100" b="1" dirty="0" err="1">
                <a:latin typeface="+mj-lt"/>
              </a:rPr>
              <a:t>Modulus</a:t>
            </a:r>
            <a:r>
              <a:rPr lang="vi-VN" sz="1100" b="1" dirty="0">
                <a:latin typeface="+mj-lt"/>
              </a:rPr>
              <a:t> </a:t>
            </a:r>
            <a:r>
              <a:rPr lang="vi-VN" sz="1100" b="1" dirty="0" err="1">
                <a:latin typeface="+mj-lt"/>
              </a:rPr>
              <a:t>Operator</a:t>
            </a:r>
            <a:r>
              <a:rPr lang="vi-VN" sz="1100" b="1" dirty="0">
                <a:latin typeface="+mj-lt"/>
              </a:rPr>
              <a:t> (%)</a:t>
            </a:r>
          </a:p>
          <a:p>
            <a:r>
              <a:rPr lang="vi-VN" sz="1100" dirty="0">
                <a:latin typeface="+mj-lt"/>
              </a:rPr>
              <a:t>Trả về </a:t>
            </a:r>
            <a:r>
              <a:rPr lang="vi-VN" sz="1100" b="1" dirty="0">
                <a:latin typeface="+mj-lt"/>
              </a:rPr>
              <a:t>phần dư</a:t>
            </a:r>
            <a:r>
              <a:rPr lang="vi-VN" sz="1100" dirty="0">
                <a:latin typeface="+mj-lt"/>
              </a:rPr>
              <a:t> khi chia 2 số, ví dụ:</a:t>
            </a:r>
            <a:br>
              <a:rPr lang="vi-VN" sz="1100" dirty="0">
                <a:latin typeface="+mj-lt"/>
              </a:rPr>
            </a:br>
            <a:r>
              <a:rPr lang="vi-VN" sz="1100" dirty="0">
                <a:latin typeface="+mj-lt"/>
              </a:rPr>
              <a:t>7 % 3 → 1.</a:t>
            </a:r>
            <a:endParaRPr lang="vi-VN" sz="1100" dirty="0"/>
          </a:p>
        </p:txBody>
      </p:sp>
    </p:spTree>
    <p:extLst>
      <p:ext uri="{BB962C8B-B14F-4D97-AF65-F5344CB8AC3E}">
        <p14:creationId xmlns:p14="http://schemas.microsoft.com/office/powerpoint/2010/main" val="2655466539"/>
      </p:ext>
    </p:extLst>
  </p:cSld>
  <p:clrMapOvr>
    <a:masterClrMapping/>
  </p:clrMapOvr>
</p:sld>
</file>

<file path=ppt/theme/theme1.xml><?xml version="1.0" encoding="utf-8"?>
<a:theme xmlns:a="http://schemas.openxmlformats.org/drawingml/2006/main" name="Chủ đề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555</Words>
  <Application>Microsoft Office PowerPoint</Application>
  <PresentationFormat>Màn hình rộng</PresentationFormat>
  <Paragraphs>52</Paragraphs>
  <Slides>1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2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</vt:i4>
      </vt:variant>
    </vt:vector>
  </HeadingPairs>
  <TitlesOfParts>
    <vt:vector size="4" baseType="lpstr">
      <vt:lpstr>Arial</vt:lpstr>
      <vt:lpstr>Times New Roman</vt:lpstr>
      <vt:lpstr>Chủ đề Office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chiquoc230@gmail.com</dc:creator>
  <cp:lastModifiedBy>chiquoc230@gmail.com</cp:lastModifiedBy>
  <cp:revision>1</cp:revision>
  <dcterms:created xsi:type="dcterms:W3CDTF">2025-10-11T08:51:52Z</dcterms:created>
  <dcterms:modified xsi:type="dcterms:W3CDTF">2025-10-11T18:32:42Z</dcterms:modified>
</cp:coreProperties>
</file>

<file path=docProps/thumbnail.jpeg>
</file>